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327" r:id="rId3"/>
    <p:sldId id="328" r:id="rId4"/>
    <p:sldId id="329" r:id="rId5"/>
    <p:sldId id="330" r:id="rId6"/>
    <p:sldId id="332" r:id="rId7"/>
    <p:sldId id="334" r:id="rId8"/>
    <p:sldId id="336" r:id="rId9"/>
    <p:sldId id="337" r:id="rId10"/>
    <p:sldId id="338" r:id="rId11"/>
    <p:sldId id="313" r:id="rId12"/>
    <p:sldId id="340" r:id="rId13"/>
    <p:sldId id="346" r:id="rId14"/>
    <p:sldId id="347" r:id="rId15"/>
    <p:sldId id="320" r:id="rId16"/>
    <p:sldId id="321" r:id="rId17"/>
    <p:sldId id="322" r:id="rId18"/>
    <p:sldId id="323" r:id="rId19"/>
    <p:sldId id="324" r:id="rId20"/>
    <p:sldId id="325" r:id="rId21"/>
    <p:sldId id="342" r:id="rId22"/>
    <p:sldId id="344" r:id="rId23"/>
    <p:sldId id="345" r:id="rId24"/>
    <p:sldId id="341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3190"/>
    <a:srgbClr val="1A3D68"/>
    <a:srgbClr val="1D4575"/>
    <a:srgbClr val="0033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8015" autoAdjust="0"/>
    <p:restoredTop sz="94624" autoAdjust="0"/>
  </p:normalViewPr>
  <p:slideViewPr>
    <p:cSldViewPr>
      <p:cViewPr>
        <p:scale>
          <a:sx n="98" d="100"/>
          <a:sy n="98" d="100"/>
        </p:scale>
        <p:origin x="-474" y="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8C1D7-5F31-4BF5-AD4A-01798FAC523B}" type="datetimeFigureOut">
              <a:rPr lang="en-US" smtClean="0"/>
              <a:pPr/>
              <a:t>1/25/2022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0A74B8-D7AC-40FA-9805-3340590DF2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74617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A74B8-D7AC-40FA-9805-3340590DF28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23984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57400" y="2038350"/>
            <a:ext cx="5257800" cy="68580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KPL “</a:t>
            </a:r>
            <a:r>
              <a:rPr lang="en-US" sz="3200" b="1" dirty="0" smtClean="0"/>
              <a:t>660A EMBLEM” </a:t>
            </a:r>
            <a:r>
              <a:rPr lang="en-US" sz="3200" b="1" dirty="0" smtClean="0">
                <a:solidFill>
                  <a:schemeClr val="bg1"/>
                </a:solidFill>
              </a:rPr>
              <a:t>Insights</a:t>
            </a:r>
          </a:p>
        </p:txBody>
      </p:sp>
      <p:pic>
        <p:nvPicPr>
          <p:cNvPr id="7" name="Picture 6" descr="Roadmap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758" y="209550"/>
            <a:ext cx="1394692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oadmap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758" y="209550"/>
            <a:ext cx="1394692" cy="3048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686800" y="4705350"/>
            <a:ext cx="304800" cy="3048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US" sz="1600" b="1" dirty="0" smtClean="0"/>
              <a:t>2</a:t>
            </a:r>
          </a:p>
        </p:txBody>
      </p:sp>
      <p:pic>
        <p:nvPicPr>
          <p:cNvPr id="9" name="Picture 8" descr="Week_87.png"/>
          <p:cNvPicPr>
            <a:picLocks noChangeAspect="1"/>
          </p:cNvPicPr>
          <p:nvPr/>
        </p:nvPicPr>
        <p:blipFill>
          <a:blip r:embed="rId3"/>
          <a:srcRect t="5494" b="7205"/>
          <a:stretch>
            <a:fillRect/>
          </a:stretch>
        </p:blipFill>
        <p:spPr>
          <a:xfrm>
            <a:off x="0" y="742950"/>
            <a:ext cx="9144000" cy="3886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09550"/>
            <a:ext cx="2438400" cy="53340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p3d/>
          </a:bodyPr>
          <a:lstStyle/>
          <a:p>
            <a:pPr algn="ctr"/>
            <a:r>
              <a:rPr lang="en-US" sz="1200" b="1" dirty="0" smtClean="0"/>
              <a:t>“FGAS-660A-16-00087 ”</a:t>
            </a:r>
          </a:p>
          <a:p>
            <a:pPr algn="ctr"/>
            <a:r>
              <a:rPr lang="en-US" sz="1200" b="1" dirty="0" smtClean="0"/>
              <a:t>660A EMBLEM, BACK DOOR  NO.1</a:t>
            </a:r>
            <a:endParaRPr lang="en-US" sz="12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590550"/>
            <a:ext cx="9144000" cy="4346377"/>
            <a:chOff x="0" y="590550"/>
            <a:chExt cx="9144000" cy="4346377"/>
          </a:xfrm>
        </p:grpSpPr>
        <p:sp>
          <p:nvSpPr>
            <p:cNvPr id="4" name="TextBox 3"/>
            <p:cNvSpPr txBox="1"/>
            <p:nvPr/>
          </p:nvSpPr>
          <p:spPr>
            <a:xfrm>
              <a:off x="0" y="4629150"/>
              <a:ext cx="44289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</a:t>
              </a:r>
              <a:r>
                <a:rPr lang="en-US" sz="1400" dirty="0" smtClean="0"/>
                <a:t>rediction using </a:t>
              </a:r>
              <a:r>
                <a:rPr lang="en-US" sz="1400" dirty="0" smtClean="0"/>
                <a:t>o</a:t>
              </a:r>
              <a:r>
                <a:rPr lang="en-US" sz="1400" dirty="0" smtClean="0"/>
                <a:t>riginal </a:t>
              </a:r>
              <a:r>
                <a:rPr lang="en-US" sz="1400" dirty="0" smtClean="0"/>
                <a:t>d</a:t>
              </a:r>
              <a:r>
                <a:rPr lang="en-US" sz="1400" dirty="0" smtClean="0"/>
                <a:t>ata </a:t>
              </a:r>
              <a:r>
                <a:rPr lang="en-US" sz="1400" dirty="0" smtClean="0"/>
                <a:t>before </a:t>
              </a:r>
              <a:r>
                <a:rPr lang="en-US" sz="1400" dirty="0" smtClean="0"/>
                <a:t>Covid (Weekly </a:t>
              </a:r>
              <a:r>
                <a:rPr lang="en-US" sz="1400" dirty="0" smtClean="0"/>
                <a:t>m</a:t>
              </a:r>
              <a:r>
                <a:rPr lang="en-US" sz="1400" dirty="0" smtClean="0"/>
                <a:t>ean)</a:t>
              </a:r>
            </a:p>
          </p:txBody>
        </p:sp>
        <p:pic>
          <p:nvPicPr>
            <p:cNvPr id="5" name="Picture 4" descr="8prediction-using Org Data b4 covid_-ws-4-mean(roll,3).png"/>
            <p:cNvPicPr>
              <a:picLocks noChangeAspect="1"/>
            </p:cNvPicPr>
            <p:nvPr/>
          </p:nvPicPr>
          <p:blipFill>
            <a:blip r:embed="rId2"/>
            <a:srcRect t="5359" b="3643"/>
            <a:stretch>
              <a:fillRect/>
            </a:stretch>
          </p:blipFill>
          <p:spPr>
            <a:xfrm>
              <a:off x="0" y="590550"/>
              <a:ext cx="9144000" cy="4038600"/>
            </a:xfrm>
            <a:prstGeom prst="rect">
              <a:avLst/>
            </a:prstGeom>
          </p:spPr>
        </p:pic>
      </p:grpSp>
      <p:pic>
        <p:nvPicPr>
          <p:cNvPr id="7" name="Picture 6" descr="Roadmap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758" y="209550"/>
            <a:ext cx="1394692" cy="304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09550"/>
            <a:ext cx="2362200" cy="36195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/>
              <a:t>Prediction</a:t>
            </a:r>
            <a:r>
              <a:rPr lang="en-US" sz="1600" dirty="0" smtClean="0"/>
              <a:t> Window </a:t>
            </a:r>
            <a:r>
              <a:rPr lang="en-US" sz="1600" dirty="0" smtClean="0"/>
              <a:t>size 4</a:t>
            </a:r>
            <a:endParaRPr lang="en-US" sz="1600" b="1" dirty="0" smtClean="0">
              <a:solidFill>
                <a:schemeClr val="bg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153400" y="1276350"/>
          <a:ext cx="54292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/>
                <a:gridCol w="123825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training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48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Predicted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48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fter-covid-ws-4(pred-1).png"/>
          <p:cNvPicPr>
            <a:picLocks noChangeAspect="1"/>
          </p:cNvPicPr>
          <p:nvPr/>
        </p:nvPicPr>
        <p:blipFill>
          <a:blip r:embed="rId2"/>
          <a:srcRect t="5568" b="3434"/>
          <a:stretch>
            <a:fillRect/>
          </a:stretch>
        </p:blipFill>
        <p:spPr>
          <a:xfrm>
            <a:off x="0" y="590550"/>
            <a:ext cx="9144000" cy="4038600"/>
          </a:xfrm>
          <a:prstGeom prst="rect">
            <a:avLst/>
          </a:prstGeom>
        </p:spPr>
      </p:pic>
      <p:pic>
        <p:nvPicPr>
          <p:cNvPr id="7" name="Picture 6" descr="Roadmap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758" y="209550"/>
            <a:ext cx="1394692" cy="30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629150"/>
            <a:ext cx="4291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Prediction </a:t>
            </a:r>
            <a:r>
              <a:rPr lang="en-US" sz="1400" dirty="0" smtClean="0"/>
              <a:t>using original data </a:t>
            </a:r>
            <a:r>
              <a:rPr lang="en-US" sz="1400" dirty="0" smtClean="0"/>
              <a:t>after Covid (Weekly mean)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0" y="228600"/>
            <a:ext cx="2362200" cy="36195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/>
              <a:t>Prediction</a:t>
            </a:r>
            <a:r>
              <a:rPr lang="en-US" sz="1600" dirty="0" smtClean="0"/>
              <a:t> Window </a:t>
            </a:r>
            <a:r>
              <a:rPr lang="en-US" sz="1600" dirty="0" smtClean="0"/>
              <a:t>size 4</a:t>
            </a:r>
            <a:endParaRPr lang="en-US" sz="1600" b="1" dirty="0" smtClean="0">
              <a:solidFill>
                <a:schemeClr val="bg1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8153400" y="1276350"/>
          <a:ext cx="54292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/>
                <a:gridCol w="123825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training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54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Predicted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54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9.png"/>
          <p:cNvPicPr>
            <a:picLocks noChangeAspect="1"/>
          </p:cNvPicPr>
          <p:nvPr/>
        </p:nvPicPr>
        <p:blipFill>
          <a:blip r:embed="rId2"/>
          <a:srcRect t="4140" b="5136"/>
          <a:stretch>
            <a:fillRect/>
          </a:stretch>
        </p:blipFill>
        <p:spPr>
          <a:xfrm>
            <a:off x="0" y="590550"/>
            <a:ext cx="9144000" cy="4038600"/>
          </a:xfrm>
          <a:prstGeom prst="rect">
            <a:avLst/>
          </a:prstGeom>
        </p:spPr>
      </p:pic>
      <p:pic>
        <p:nvPicPr>
          <p:cNvPr id="7" name="Picture 6" descr="Roadmap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758" y="209550"/>
            <a:ext cx="1394692" cy="30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629150"/>
            <a:ext cx="5163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Prediction before Covid-Original-Window size 3 (Weekly Resample)</a:t>
            </a:r>
            <a:endParaRPr lang="en-US" sz="1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153400" y="1276350"/>
          <a:ext cx="54292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/>
                <a:gridCol w="123825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training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48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Predicted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48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0" y="209550"/>
            <a:ext cx="2362200" cy="36195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/>
              <a:t>Prediction</a:t>
            </a:r>
            <a:r>
              <a:rPr lang="en-US" sz="1600" dirty="0" smtClean="0"/>
              <a:t> Window </a:t>
            </a:r>
            <a:r>
              <a:rPr lang="en-US" sz="1600" dirty="0" smtClean="0"/>
              <a:t>size </a:t>
            </a:r>
            <a:r>
              <a:rPr lang="en-US" sz="1600" dirty="0" smtClean="0"/>
              <a:t>3</a:t>
            </a:r>
            <a:endParaRPr lang="en-US" sz="16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3 adadelta fc.png"/>
          <p:cNvPicPr>
            <a:picLocks noChangeAspect="1"/>
          </p:cNvPicPr>
          <p:nvPr/>
        </p:nvPicPr>
        <p:blipFill>
          <a:blip r:embed="rId2"/>
          <a:srcRect t="5494" b="3782"/>
          <a:stretch>
            <a:fillRect/>
          </a:stretch>
        </p:blipFill>
        <p:spPr>
          <a:xfrm>
            <a:off x="0" y="590550"/>
            <a:ext cx="9144000" cy="4038600"/>
          </a:xfrm>
          <a:prstGeom prst="rect">
            <a:avLst/>
          </a:prstGeom>
        </p:spPr>
      </p:pic>
      <p:pic>
        <p:nvPicPr>
          <p:cNvPr id="7" name="Picture 6" descr="Roadmap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758" y="209550"/>
            <a:ext cx="1394692" cy="30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629150"/>
            <a:ext cx="623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Prediction &amp; Forecast </a:t>
            </a:r>
            <a:r>
              <a:rPr lang="en-US" sz="1400" dirty="0" smtClean="0"/>
              <a:t>before </a:t>
            </a:r>
            <a:r>
              <a:rPr lang="en-US" sz="1400" dirty="0" smtClean="0"/>
              <a:t>Covid original data - Window </a:t>
            </a:r>
            <a:r>
              <a:rPr lang="en-US" sz="1400" dirty="0" smtClean="0"/>
              <a:t>size 3 (Weekly Resample)</a:t>
            </a:r>
            <a:endParaRPr lang="en-US" sz="14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8077200" y="1200150"/>
          <a:ext cx="619125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7921"/>
                <a:gridCol w="141204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training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48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Predicted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48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forecast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0" y="209550"/>
            <a:ext cx="2362200" cy="36195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/>
              <a:t>Prediction</a:t>
            </a:r>
            <a:r>
              <a:rPr lang="en-US" sz="1600" dirty="0" smtClean="0"/>
              <a:t> Window </a:t>
            </a:r>
            <a:r>
              <a:rPr lang="en-US" sz="1600" dirty="0" smtClean="0"/>
              <a:t>size </a:t>
            </a:r>
            <a:r>
              <a:rPr lang="en-US" sz="1600" dirty="0" smtClean="0"/>
              <a:t>3</a:t>
            </a:r>
            <a:endParaRPr lang="en-US" sz="16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oadmap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758" y="209550"/>
            <a:ext cx="1394692" cy="3048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686800" y="4705350"/>
            <a:ext cx="304800" cy="3048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US" sz="1600" b="1" dirty="0" smtClean="0"/>
              <a:t>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629150"/>
            <a:ext cx="3831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Prediction using </a:t>
            </a:r>
            <a:r>
              <a:rPr lang="en-US" sz="1400" dirty="0" smtClean="0"/>
              <a:t>original data </a:t>
            </a:r>
            <a:r>
              <a:rPr lang="en-US" sz="1400" dirty="0" smtClean="0"/>
              <a:t>before </a:t>
            </a:r>
            <a:r>
              <a:rPr lang="en-US" sz="1400" dirty="0" smtClean="0"/>
              <a:t>Covid (</a:t>
            </a:r>
            <a:r>
              <a:rPr lang="en-US" sz="1400" dirty="0" smtClean="0"/>
              <a:t>DAILY)</a:t>
            </a:r>
            <a:endParaRPr lang="en-US" sz="1400" dirty="0"/>
          </a:p>
        </p:txBody>
      </p:sp>
      <p:pic>
        <p:nvPicPr>
          <p:cNvPr id="7" name="Picture 6" descr="daily-0087-remove covid-original.png"/>
          <p:cNvPicPr>
            <a:picLocks noChangeAspect="1"/>
          </p:cNvPicPr>
          <p:nvPr/>
        </p:nvPicPr>
        <p:blipFill>
          <a:blip r:embed="rId3"/>
          <a:srcRect t="5359" b="3643"/>
          <a:stretch>
            <a:fillRect/>
          </a:stretch>
        </p:blipFill>
        <p:spPr>
          <a:xfrm>
            <a:off x="0" y="590550"/>
            <a:ext cx="9144000" cy="4038600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8001000" y="1209675"/>
          <a:ext cx="67627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219075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training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</a:t>
                      </a:r>
                      <a:r>
                        <a:rPr lang="en-US" sz="800" baseline="0" dirty="0" smtClean="0"/>
                        <a:t> 356 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Predicted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 356 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0" y="285750"/>
            <a:ext cx="2362200" cy="36195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/>
              <a:t>Prediction</a:t>
            </a:r>
            <a:r>
              <a:rPr lang="en-US" sz="1600" dirty="0" smtClean="0"/>
              <a:t> Window </a:t>
            </a:r>
            <a:r>
              <a:rPr lang="en-US" sz="1600" dirty="0" smtClean="0"/>
              <a:t>size </a:t>
            </a:r>
            <a:r>
              <a:rPr lang="en-US" sz="1600" dirty="0" smtClean="0"/>
              <a:t>1</a:t>
            </a:r>
            <a:endParaRPr lang="en-US" sz="16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oadmap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758" y="209550"/>
            <a:ext cx="1394692" cy="3048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686800" y="4705350"/>
            <a:ext cx="304800" cy="3048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US" sz="1600" b="1" dirty="0" smtClean="0"/>
              <a:t>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629150"/>
            <a:ext cx="4437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Prediction using Akima i</a:t>
            </a:r>
            <a:r>
              <a:rPr lang="en-US" sz="1400" dirty="0" smtClean="0"/>
              <a:t>mputed data </a:t>
            </a:r>
            <a:r>
              <a:rPr lang="en-US" sz="1400" dirty="0" smtClean="0"/>
              <a:t>before </a:t>
            </a:r>
            <a:r>
              <a:rPr lang="en-US" sz="1400" dirty="0" smtClean="0"/>
              <a:t>Covid  (</a:t>
            </a:r>
            <a:r>
              <a:rPr lang="en-US" sz="1400" dirty="0" smtClean="0"/>
              <a:t>DAILY)</a:t>
            </a:r>
            <a:endParaRPr lang="en-US" sz="1400" dirty="0"/>
          </a:p>
        </p:txBody>
      </p:sp>
      <p:pic>
        <p:nvPicPr>
          <p:cNvPr id="7" name="Picture 6" descr="daily-0087-remove covid-imputed.png"/>
          <p:cNvPicPr>
            <a:picLocks noChangeAspect="1"/>
          </p:cNvPicPr>
          <p:nvPr/>
        </p:nvPicPr>
        <p:blipFill>
          <a:blip r:embed="rId3"/>
          <a:srcRect t="5359" b="3643"/>
          <a:stretch>
            <a:fillRect/>
          </a:stretch>
        </p:blipFill>
        <p:spPr>
          <a:xfrm>
            <a:off x="0" y="590550"/>
            <a:ext cx="9144000" cy="4038600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001000" y="1209675"/>
          <a:ext cx="67627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219075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training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</a:t>
                      </a:r>
                      <a:r>
                        <a:rPr lang="en-US" sz="800" baseline="0" dirty="0" smtClean="0"/>
                        <a:t> 356 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Predicted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 356 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0" y="209550"/>
            <a:ext cx="2362200" cy="36195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/>
              <a:t>Prediction</a:t>
            </a:r>
            <a:r>
              <a:rPr lang="en-US" sz="1600" dirty="0" smtClean="0"/>
              <a:t> Window </a:t>
            </a:r>
            <a:r>
              <a:rPr lang="en-US" sz="1600" dirty="0" smtClean="0"/>
              <a:t>size </a:t>
            </a:r>
            <a:r>
              <a:rPr lang="en-US" sz="1600" dirty="0" smtClean="0"/>
              <a:t>1</a:t>
            </a:r>
            <a:endParaRPr lang="en-US" sz="16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oadmap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758" y="209550"/>
            <a:ext cx="1394692" cy="3048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686800" y="4705350"/>
            <a:ext cx="304800" cy="3048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US" sz="1600" b="1" dirty="0" smtClean="0"/>
              <a:t>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629150"/>
            <a:ext cx="3964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Prediction using original data before Covid </a:t>
            </a:r>
            <a:r>
              <a:rPr lang="en-US" sz="1400" dirty="0" smtClean="0"/>
              <a:t>(Weekly)</a:t>
            </a:r>
            <a:endParaRPr lang="en-US" sz="1400" dirty="0"/>
          </a:p>
        </p:txBody>
      </p:sp>
      <p:pic>
        <p:nvPicPr>
          <p:cNvPr id="7" name="Picture 6" descr="weekly-0087-remove covid-original.png"/>
          <p:cNvPicPr>
            <a:picLocks noChangeAspect="1"/>
          </p:cNvPicPr>
          <p:nvPr/>
        </p:nvPicPr>
        <p:blipFill>
          <a:blip r:embed="rId3"/>
          <a:srcRect t="5359" b="3643"/>
          <a:stretch>
            <a:fillRect/>
          </a:stretch>
        </p:blipFill>
        <p:spPr>
          <a:xfrm>
            <a:off x="0" y="590550"/>
            <a:ext cx="9144000" cy="4038600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8077200" y="1200150"/>
          <a:ext cx="609600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152400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training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39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Predicted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39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0" y="209550"/>
            <a:ext cx="2362200" cy="36195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/>
              <a:t>Prediction</a:t>
            </a:r>
            <a:r>
              <a:rPr lang="en-US" sz="1600" dirty="0" smtClean="0"/>
              <a:t> Window </a:t>
            </a:r>
            <a:r>
              <a:rPr lang="en-US" sz="1600" dirty="0" smtClean="0"/>
              <a:t>size </a:t>
            </a:r>
            <a:r>
              <a:rPr lang="en-US" sz="1600" dirty="0" smtClean="0"/>
              <a:t>1</a:t>
            </a:r>
            <a:endParaRPr lang="en-US" sz="16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oadmap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758" y="209550"/>
            <a:ext cx="1394692" cy="3048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686800" y="4705350"/>
            <a:ext cx="304800" cy="3048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US" sz="1600" b="1" dirty="0" smtClean="0"/>
              <a:t>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629150"/>
            <a:ext cx="452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Prediction using Akima imputed data </a:t>
            </a:r>
            <a:r>
              <a:rPr lang="en-US" sz="1400" dirty="0" smtClean="0"/>
              <a:t>before Covid</a:t>
            </a:r>
            <a:r>
              <a:rPr lang="en-US" sz="1400" dirty="0" smtClean="0"/>
              <a:t> </a:t>
            </a:r>
            <a:r>
              <a:rPr lang="en-US" sz="1400" dirty="0" smtClean="0"/>
              <a:t>(Weekly)</a:t>
            </a:r>
            <a:endParaRPr lang="en-US" sz="1400" dirty="0"/>
          </a:p>
        </p:txBody>
      </p:sp>
      <p:pic>
        <p:nvPicPr>
          <p:cNvPr id="8" name="Picture 7" descr="weekly-0087-remove covid-imputed.png"/>
          <p:cNvPicPr>
            <a:picLocks noChangeAspect="1"/>
          </p:cNvPicPr>
          <p:nvPr/>
        </p:nvPicPr>
        <p:blipFill>
          <a:blip r:embed="rId3"/>
          <a:srcRect t="5360" b="3643"/>
          <a:stretch>
            <a:fillRect/>
          </a:stretch>
        </p:blipFill>
        <p:spPr>
          <a:xfrm>
            <a:off x="0" y="590550"/>
            <a:ext cx="9144000" cy="40386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153400" y="1200150"/>
          <a:ext cx="54292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/>
                <a:gridCol w="123825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training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39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Predicted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39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209550"/>
            <a:ext cx="2362200" cy="36195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/>
              <a:t>Prediction</a:t>
            </a:r>
            <a:r>
              <a:rPr lang="en-US" sz="1600" dirty="0" smtClean="0"/>
              <a:t> Window </a:t>
            </a:r>
            <a:r>
              <a:rPr lang="en-US" sz="1600" dirty="0" smtClean="0"/>
              <a:t>size </a:t>
            </a:r>
            <a:r>
              <a:rPr lang="en-US" sz="1600" dirty="0" smtClean="0"/>
              <a:t>1</a:t>
            </a:r>
            <a:endParaRPr lang="en-US" sz="16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oadmap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758" y="209550"/>
            <a:ext cx="1394692" cy="3048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686800" y="4705350"/>
            <a:ext cx="304800" cy="3048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US" sz="1600" b="1" dirty="0" smtClean="0"/>
              <a:t>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629150"/>
            <a:ext cx="4400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Prediction before Covid-Original-Window size 1 (Monthly)</a:t>
            </a:r>
            <a:endParaRPr lang="en-US" sz="1400" dirty="0"/>
          </a:p>
        </p:txBody>
      </p:sp>
      <p:pic>
        <p:nvPicPr>
          <p:cNvPr id="7" name="Picture 6" descr="monthly-0087-remove covid-original.png"/>
          <p:cNvPicPr>
            <a:picLocks noChangeAspect="1"/>
          </p:cNvPicPr>
          <p:nvPr/>
        </p:nvPicPr>
        <p:blipFill>
          <a:blip r:embed="rId3"/>
          <a:srcRect t="5359" b="3643"/>
          <a:stretch>
            <a:fillRect/>
          </a:stretch>
        </p:blipFill>
        <p:spPr>
          <a:xfrm>
            <a:off x="0" y="590550"/>
            <a:ext cx="9144000" cy="403860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153400" y="1200150"/>
          <a:ext cx="54292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/>
                <a:gridCol w="123825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training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aseline="0" dirty="0" smtClean="0"/>
                        <a:t> </a:t>
                      </a:r>
                      <a:r>
                        <a:rPr lang="en-US" sz="800" dirty="0" smtClean="0"/>
                        <a:t>8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Predicted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8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209550"/>
            <a:ext cx="2362200" cy="36195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/>
              <a:t>Prediction</a:t>
            </a:r>
            <a:r>
              <a:rPr lang="en-US" sz="1600" dirty="0" smtClean="0"/>
              <a:t> Window </a:t>
            </a:r>
            <a:r>
              <a:rPr lang="en-US" sz="1600" dirty="0" smtClean="0"/>
              <a:t>size </a:t>
            </a:r>
            <a:r>
              <a:rPr lang="en-US" sz="1600" dirty="0" smtClean="0"/>
              <a:t>1</a:t>
            </a:r>
            <a:endParaRPr lang="en-US" sz="16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oadmap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758" y="209550"/>
            <a:ext cx="1394692" cy="3048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686800" y="4705350"/>
            <a:ext cx="304800" cy="3048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US" sz="1600" b="1" dirty="0" smtClean="0"/>
              <a:t>3</a:t>
            </a:r>
          </a:p>
        </p:txBody>
      </p:sp>
      <p:pic>
        <p:nvPicPr>
          <p:cNvPr id="16" name="Picture 15" descr="Figure_1 no pred.png"/>
          <p:cNvPicPr>
            <a:picLocks noChangeAspect="1"/>
          </p:cNvPicPr>
          <p:nvPr/>
        </p:nvPicPr>
        <p:blipFill>
          <a:blip r:embed="rId3"/>
          <a:srcRect t="5494" b="5494"/>
          <a:stretch>
            <a:fillRect/>
          </a:stretch>
        </p:blipFill>
        <p:spPr>
          <a:xfrm>
            <a:off x="0" y="666750"/>
            <a:ext cx="9144000" cy="39624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304800"/>
            <a:ext cx="2438400" cy="36195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Before Prediction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9477" y="4564618"/>
            <a:ext cx="3489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Blue</a:t>
            </a:r>
            <a:r>
              <a:rPr lang="en-US" sz="1400" dirty="0" smtClean="0"/>
              <a:t> indicates original data on day </a:t>
            </a:r>
            <a:r>
              <a:rPr lang="en-US" sz="1400" dirty="0" smtClean="0"/>
              <a:t>frequency.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-5812" y="4778573"/>
            <a:ext cx="4270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Orange</a:t>
            </a:r>
            <a:r>
              <a:rPr lang="en-US" sz="1400" dirty="0" smtClean="0">
                <a:solidFill>
                  <a:srgbClr val="0070C0"/>
                </a:solidFill>
              </a:rPr>
              <a:t> </a:t>
            </a:r>
            <a:r>
              <a:rPr lang="en-US" sz="1400" dirty="0" smtClean="0"/>
              <a:t>indicates Akima imputed data on day </a:t>
            </a:r>
            <a:r>
              <a:rPr lang="en-US" sz="1400" dirty="0" smtClean="0"/>
              <a:t>frequency.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oadmap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758" y="209550"/>
            <a:ext cx="1394692" cy="3048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686800" y="4705350"/>
            <a:ext cx="304800" cy="3048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US" sz="1600" b="1" dirty="0" smtClean="0"/>
              <a:t>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629150"/>
            <a:ext cx="4611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Prediction using </a:t>
            </a:r>
            <a:r>
              <a:rPr lang="en-US" sz="1400" dirty="0" smtClean="0"/>
              <a:t>Akima imputed </a:t>
            </a:r>
            <a:r>
              <a:rPr lang="en-US" sz="1400" dirty="0" smtClean="0"/>
              <a:t>data before Covid </a:t>
            </a:r>
            <a:r>
              <a:rPr lang="en-US" sz="1400" dirty="0" smtClean="0"/>
              <a:t>(Monthly)</a:t>
            </a:r>
            <a:endParaRPr lang="en-US" sz="1400" dirty="0"/>
          </a:p>
        </p:txBody>
      </p:sp>
      <p:pic>
        <p:nvPicPr>
          <p:cNvPr id="7" name="Picture 6" descr="monthly-0087-remove covid-imputed.png"/>
          <p:cNvPicPr>
            <a:picLocks noChangeAspect="1"/>
          </p:cNvPicPr>
          <p:nvPr/>
        </p:nvPicPr>
        <p:blipFill>
          <a:blip r:embed="rId3"/>
          <a:srcRect t="5359" b="3643"/>
          <a:stretch>
            <a:fillRect/>
          </a:stretch>
        </p:blipFill>
        <p:spPr>
          <a:xfrm>
            <a:off x="0" y="590550"/>
            <a:ext cx="9144000" cy="403860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153400" y="1200150"/>
          <a:ext cx="54292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/>
                <a:gridCol w="123825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training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8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Predicted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aseline="0" dirty="0" smtClean="0"/>
                        <a:t> </a:t>
                      </a:r>
                      <a:r>
                        <a:rPr lang="en-US" sz="800" dirty="0" smtClean="0"/>
                        <a:t>8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209550"/>
            <a:ext cx="2362200" cy="36195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/>
              <a:t>Prediction</a:t>
            </a:r>
            <a:r>
              <a:rPr lang="en-US" sz="1600" dirty="0" smtClean="0"/>
              <a:t> Window </a:t>
            </a:r>
            <a:r>
              <a:rPr lang="en-US" sz="1600" dirty="0" smtClean="0"/>
              <a:t>size </a:t>
            </a:r>
            <a:r>
              <a:rPr lang="en-US" sz="1600" dirty="0" smtClean="0"/>
              <a:t>1</a:t>
            </a:r>
            <a:endParaRPr lang="en-US" sz="16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oadmap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758" y="209550"/>
            <a:ext cx="1394692" cy="30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629150"/>
            <a:ext cx="5400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</a:t>
            </a:r>
            <a:r>
              <a:rPr lang="en-US" sz="1400" dirty="0" smtClean="0"/>
              <a:t>rediction using </a:t>
            </a:r>
            <a:r>
              <a:rPr lang="en-US" sz="1400" dirty="0" smtClean="0"/>
              <a:t>o</a:t>
            </a:r>
            <a:r>
              <a:rPr lang="en-US" sz="1400" dirty="0" smtClean="0"/>
              <a:t>riginal </a:t>
            </a:r>
            <a:r>
              <a:rPr lang="en-US" sz="1400" dirty="0" smtClean="0"/>
              <a:t>data -  </a:t>
            </a:r>
            <a:r>
              <a:rPr lang="en-US" sz="1400" dirty="0" smtClean="0"/>
              <a:t>Window size </a:t>
            </a:r>
            <a:r>
              <a:rPr lang="en-US" sz="1400" dirty="0" smtClean="0"/>
              <a:t>2 </a:t>
            </a:r>
            <a:r>
              <a:rPr lang="en-US" sz="1400" dirty="0" smtClean="0"/>
              <a:t>(Weekly </a:t>
            </a:r>
            <a:r>
              <a:rPr lang="en-US" sz="1400" dirty="0" smtClean="0"/>
              <a:t>Resample Mean)</a:t>
            </a:r>
            <a:endParaRPr lang="en-US" sz="1400" dirty="0"/>
          </a:p>
        </p:txBody>
      </p:sp>
      <p:pic>
        <p:nvPicPr>
          <p:cNvPr id="8" name="Picture 7" descr="2prediction-using or data (all)-ws-2-mean.png"/>
          <p:cNvPicPr>
            <a:picLocks noChangeAspect="1"/>
          </p:cNvPicPr>
          <p:nvPr/>
        </p:nvPicPr>
        <p:blipFill>
          <a:blip r:embed="rId3"/>
          <a:srcRect t="5359" b="3643"/>
          <a:stretch>
            <a:fillRect/>
          </a:stretch>
        </p:blipFill>
        <p:spPr>
          <a:xfrm>
            <a:off x="0" y="590550"/>
            <a:ext cx="9144000" cy="4038600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001000" y="1209675"/>
          <a:ext cx="67627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219075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training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</a:t>
                      </a:r>
                      <a:r>
                        <a:rPr lang="en-US" sz="800" baseline="0" dirty="0" smtClean="0"/>
                        <a:t> 95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Predicted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 95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0" y="209550"/>
            <a:ext cx="2362200" cy="36195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/>
              <a:t>Prediction</a:t>
            </a:r>
            <a:r>
              <a:rPr lang="en-US" sz="1600" dirty="0" smtClean="0"/>
              <a:t> Window </a:t>
            </a:r>
            <a:r>
              <a:rPr lang="en-US" sz="1600" dirty="0" smtClean="0"/>
              <a:t>size </a:t>
            </a:r>
            <a:r>
              <a:rPr lang="en-US" sz="1600" dirty="0" smtClean="0"/>
              <a:t>2</a:t>
            </a:r>
            <a:endParaRPr 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8686800" y="4705350"/>
            <a:ext cx="304800" cy="3048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US" sz="1600" b="1" dirty="0" smtClean="0"/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fter-covid-ws-2-(pred-1).png"/>
          <p:cNvPicPr>
            <a:picLocks noChangeAspect="1"/>
          </p:cNvPicPr>
          <p:nvPr/>
        </p:nvPicPr>
        <p:blipFill>
          <a:blip r:embed="rId2"/>
          <a:srcRect t="5359" b="3643"/>
          <a:stretch>
            <a:fillRect/>
          </a:stretch>
        </p:blipFill>
        <p:spPr>
          <a:xfrm>
            <a:off x="0" y="514350"/>
            <a:ext cx="9144000" cy="4038600"/>
          </a:xfrm>
          <a:prstGeom prst="rect">
            <a:avLst/>
          </a:prstGeom>
        </p:spPr>
      </p:pic>
      <p:pic>
        <p:nvPicPr>
          <p:cNvPr id="7" name="Picture 6" descr="Roadmap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758" y="209550"/>
            <a:ext cx="1394692" cy="30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552950"/>
            <a:ext cx="4820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Prediction using </a:t>
            </a:r>
            <a:r>
              <a:rPr lang="en-US" sz="1400" dirty="0" smtClean="0"/>
              <a:t>o</a:t>
            </a:r>
            <a:r>
              <a:rPr lang="en-US" sz="1400" dirty="0" smtClean="0"/>
              <a:t>riginal </a:t>
            </a:r>
            <a:r>
              <a:rPr lang="en-US" sz="1400" dirty="0" smtClean="0"/>
              <a:t>data </a:t>
            </a:r>
            <a:r>
              <a:rPr lang="en-US" sz="1400" dirty="0" smtClean="0"/>
              <a:t>after Covid- Window </a:t>
            </a:r>
            <a:r>
              <a:rPr lang="en-US" sz="1400" dirty="0" smtClean="0"/>
              <a:t>size-</a:t>
            </a:r>
            <a:r>
              <a:rPr lang="en-US" sz="1400" dirty="0" smtClean="0"/>
              <a:t>2-mean</a:t>
            </a:r>
            <a:endParaRPr lang="en-US" sz="1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09600" y="1123950"/>
          <a:ext cx="67627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219075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training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</a:t>
                      </a:r>
                      <a:r>
                        <a:rPr lang="en-US" sz="800" baseline="0" dirty="0" smtClean="0"/>
                        <a:t> 67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Predicted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 67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0" y="152400"/>
            <a:ext cx="2362200" cy="36195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/>
              <a:t>Prediction</a:t>
            </a:r>
            <a:r>
              <a:rPr lang="en-US" sz="1600" dirty="0" smtClean="0"/>
              <a:t> Window </a:t>
            </a:r>
            <a:r>
              <a:rPr lang="en-US" sz="1600" dirty="0" smtClean="0"/>
              <a:t>size </a:t>
            </a:r>
            <a:r>
              <a:rPr lang="en-US" sz="1600" dirty="0" smtClean="0"/>
              <a:t>2</a:t>
            </a:r>
            <a:endParaRPr 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8686800" y="4705350"/>
            <a:ext cx="304800" cy="3048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US" sz="1600" b="1" dirty="0" smtClean="0"/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oadmap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758" y="209550"/>
            <a:ext cx="1394692" cy="3048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590550"/>
            <a:ext cx="9144000" cy="4422577"/>
            <a:chOff x="0" y="590550"/>
            <a:chExt cx="9144000" cy="4422577"/>
          </a:xfrm>
        </p:grpSpPr>
        <p:sp>
          <p:nvSpPr>
            <p:cNvPr id="4" name="TextBox 3"/>
            <p:cNvSpPr txBox="1"/>
            <p:nvPr/>
          </p:nvSpPr>
          <p:spPr>
            <a:xfrm>
              <a:off x="0" y="4705350"/>
              <a:ext cx="49469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</a:t>
              </a:r>
              <a:r>
                <a:rPr lang="en-US" sz="1400" dirty="0" smtClean="0"/>
                <a:t>rediction using </a:t>
              </a:r>
              <a:r>
                <a:rPr lang="en-US" sz="1400" dirty="0" smtClean="0"/>
                <a:t>o</a:t>
              </a:r>
              <a:r>
                <a:rPr lang="en-US" sz="1400" dirty="0" smtClean="0"/>
                <a:t>riginal data </a:t>
              </a:r>
              <a:r>
                <a:rPr lang="en-US" sz="1400" dirty="0" smtClean="0"/>
                <a:t>before </a:t>
              </a:r>
              <a:r>
                <a:rPr lang="en-US" sz="1400" dirty="0" smtClean="0"/>
                <a:t>Covid- Window </a:t>
              </a:r>
              <a:r>
                <a:rPr lang="en-US" sz="1400" dirty="0" smtClean="0"/>
                <a:t>size-</a:t>
              </a:r>
              <a:r>
                <a:rPr lang="en-US" sz="1400" dirty="0" smtClean="0"/>
                <a:t>2-mean</a:t>
              </a:r>
              <a:endParaRPr lang="en-US" sz="1400" dirty="0"/>
            </a:p>
          </p:txBody>
        </p:sp>
        <p:pic>
          <p:nvPicPr>
            <p:cNvPr id="5" name="Picture 4" descr="7prediction-using Org Data b4 covid_ws-2-mean(roll,1).png"/>
            <p:cNvPicPr>
              <a:picLocks noChangeAspect="1"/>
            </p:cNvPicPr>
            <p:nvPr/>
          </p:nvPicPr>
          <p:blipFill>
            <a:blip r:embed="rId3"/>
            <a:srcRect t="5359" b="3643"/>
            <a:stretch>
              <a:fillRect/>
            </a:stretch>
          </p:blipFill>
          <p:spPr>
            <a:xfrm>
              <a:off x="0" y="590550"/>
              <a:ext cx="9144000" cy="4038600"/>
            </a:xfrm>
            <a:prstGeom prst="rect">
              <a:avLst/>
            </a:prstGeom>
          </p:spPr>
        </p:pic>
      </p:grp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09600" y="3257550"/>
          <a:ext cx="67627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219075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training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</a:t>
                      </a:r>
                      <a:r>
                        <a:rPr lang="en-US" sz="800" baseline="0" dirty="0" smtClean="0"/>
                        <a:t> 50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Predicted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 50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0" y="228600"/>
            <a:ext cx="2362200" cy="36195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/>
              <a:t>Prediction</a:t>
            </a:r>
            <a:r>
              <a:rPr lang="en-US" sz="1600" dirty="0" smtClean="0"/>
              <a:t> Window </a:t>
            </a:r>
            <a:r>
              <a:rPr lang="en-US" sz="1600" dirty="0" smtClean="0"/>
              <a:t>size </a:t>
            </a:r>
            <a:r>
              <a:rPr lang="en-US" sz="1600" dirty="0" smtClean="0"/>
              <a:t>2</a:t>
            </a:r>
            <a:endParaRPr 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8686800" y="4705350"/>
            <a:ext cx="304800" cy="3048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US" sz="1600" b="1" dirty="0" smtClean="0"/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nal_FC3.png"/>
          <p:cNvPicPr>
            <a:picLocks noChangeAspect="1"/>
          </p:cNvPicPr>
          <p:nvPr/>
        </p:nvPicPr>
        <p:blipFill>
          <a:blip r:embed="rId2"/>
          <a:srcRect t="5494" b="5494"/>
          <a:stretch>
            <a:fillRect/>
          </a:stretch>
        </p:blipFill>
        <p:spPr>
          <a:xfrm>
            <a:off x="0" y="590550"/>
            <a:ext cx="9144000" cy="3962400"/>
          </a:xfrm>
          <a:prstGeom prst="rect">
            <a:avLst/>
          </a:prstGeom>
        </p:spPr>
      </p:pic>
      <p:pic>
        <p:nvPicPr>
          <p:cNvPr id="7" name="Picture 6" descr="Roadmap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758" y="209550"/>
            <a:ext cx="1394692" cy="30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629150"/>
            <a:ext cx="6140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Sales forecasting observation during </a:t>
            </a:r>
            <a:r>
              <a:rPr lang="en-US" sz="1400" dirty="0" smtClean="0"/>
              <a:t>Covid on </a:t>
            </a:r>
            <a:r>
              <a:rPr lang="en-US" sz="1400" dirty="0" smtClean="0"/>
              <a:t>(Weekly </a:t>
            </a:r>
            <a:r>
              <a:rPr lang="en-US" sz="1400" dirty="0" smtClean="0"/>
              <a:t>Resample</a:t>
            </a:r>
            <a:r>
              <a:rPr lang="en-US" sz="1400" dirty="0" smtClean="0"/>
              <a:t>) with mean</a:t>
            </a:r>
            <a:r>
              <a:rPr lang="en-US" sz="1400" dirty="0"/>
              <a:t> </a:t>
            </a:r>
            <a:r>
              <a:rPr lang="en-US" sz="1400" dirty="0" smtClean="0"/>
              <a:t>data</a:t>
            </a:r>
            <a:endParaRPr lang="en-US" sz="14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8801099" y="880110"/>
          <a:ext cx="342901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1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dirty="0" smtClean="0"/>
                        <a:t>  51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baseline="0" dirty="0" smtClean="0"/>
                        <a:t>  16(2x) </a:t>
                      </a:r>
                      <a:endParaRPr 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724400" y="1047750"/>
          <a:ext cx="1005839" cy="657225"/>
        </p:xfrm>
        <a:graphic>
          <a:graphicData uri="http://schemas.openxmlformats.org/drawingml/2006/table">
            <a:tbl>
              <a:tblPr/>
              <a:tblGrid>
                <a:gridCol w="238169"/>
                <a:gridCol w="223284"/>
                <a:gridCol w="272193"/>
                <a:gridCol w="272193"/>
              </a:tblGrid>
              <a:tr h="10972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ACT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PRED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72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avg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%diff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72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April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72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12.81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72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June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267.5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-2.73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0" y="228600"/>
            <a:ext cx="2438400" cy="36195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/>
              <a:t>Forecasting </a:t>
            </a:r>
            <a:r>
              <a:rPr lang="en-US" sz="1600" dirty="0" smtClean="0"/>
              <a:t>Window </a:t>
            </a:r>
            <a:r>
              <a:rPr lang="en-US" sz="1600" dirty="0" smtClean="0"/>
              <a:t>size </a:t>
            </a:r>
            <a:r>
              <a:rPr lang="en-US" sz="1600" dirty="0" smtClean="0"/>
              <a:t>2</a:t>
            </a:r>
            <a:endParaRPr 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8686800" y="4705350"/>
            <a:ext cx="304800" cy="3048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US" sz="1600" b="1" dirty="0" smtClean="0"/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oadmap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758" y="209550"/>
            <a:ext cx="1394692" cy="3048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686800" y="4705350"/>
            <a:ext cx="304800" cy="3048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US" sz="1600" b="1" dirty="0" smtClean="0"/>
              <a:t>3</a:t>
            </a:r>
          </a:p>
        </p:txBody>
      </p:sp>
      <p:pic>
        <p:nvPicPr>
          <p:cNvPr id="14" name="Picture 13" descr="Akima_Window10pred.png"/>
          <p:cNvPicPr>
            <a:picLocks noChangeAspect="1"/>
          </p:cNvPicPr>
          <p:nvPr/>
        </p:nvPicPr>
        <p:blipFill>
          <a:blip r:embed="rId3"/>
          <a:srcRect t="5494" b="5494"/>
          <a:stretch>
            <a:fillRect/>
          </a:stretch>
        </p:blipFill>
        <p:spPr>
          <a:xfrm>
            <a:off x="0" y="590550"/>
            <a:ext cx="9144000" cy="3962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629150"/>
            <a:ext cx="5684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Prediction with deep learning technique on Imputed data _ Window size 10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09550"/>
            <a:ext cx="2438400" cy="36195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Prediction </a:t>
            </a:r>
            <a:r>
              <a:rPr lang="en-US" sz="1600" dirty="0" smtClean="0"/>
              <a:t>Window size </a:t>
            </a:r>
            <a:r>
              <a:rPr lang="en-US" sz="1600" dirty="0" smtClean="0"/>
              <a:t>10</a:t>
            </a:r>
            <a:endParaRPr lang="en-US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oadmap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758" y="209550"/>
            <a:ext cx="1394692" cy="3048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686800" y="4705350"/>
            <a:ext cx="304800" cy="3048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US" sz="1600" b="1" dirty="0" smtClean="0"/>
              <a:t>3</a:t>
            </a:r>
          </a:p>
        </p:txBody>
      </p:sp>
      <p:pic>
        <p:nvPicPr>
          <p:cNvPr id="4" name="Picture 3" descr="Akima_Window10pred_Scaled.png"/>
          <p:cNvPicPr>
            <a:picLocks noChangeAspect="1"/>
          </p:cNvPicPr>
          <p:nvPr/>
        </p:nvPicPr>
        <p:blipFill>
          <a:blip r:embed="rId3"/>
          <a:srcRect t="5494" b="7205"/>
          <a:stretch>
            <a:fillRect/>
          </a:stretch>
        </p:blipFill>
        <p:spPr>
          <a:xfrm>
            <a:off x="0" y="666750"/>
            <a:ext cx="9144000" cy="3886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564618"/>
            <a:ext cx="4605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Previous image scaled to prediction period _ Window size 10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0" y="285750"/>
            <a:ext cx="2438400" cy="36195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Prediction </a:t>
            </a:r>
            <a:r>
              <a:rPr lang="en-US" sz="1600" dirty="0" smtClean="0"/>
              <a:t>Window size </a:t>
            </a:r>
            <a:r>
              <a:rPr lang="en-US" sz="1600" dirty="0" smtClean="0"/>
              <a:t>10</a:t>
            </a:r>
            <a:endParaRPr lang="en-US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oadmap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758" y="209550"/>
            <a:ext cx="1394692" cy="3048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686800" y="4705350"/>
            <a:ext cx="304800" cy="3048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US" sz="1600" b="1" dirty="0" smtClean="0"/>
              <a:t>3</a:t>
            </a:r>
          </a:p>
        </p:txBody>
      </p:sp>
      <p:pic>
        <p:nvPicPr>
          <p:cNvPr id="4" name="Picture 3" descr="bfore-covid-day-vise-1.png"/>
          <p:cNvPicPr>
            <a:picLocks noChangeAspect="1"/>
          </p:cNvPicPr>
          <p:nvPr/>
        </p:nvPicPr>
        <p:blipFill>
          <a:blip r:embed="rId3"/>
          <a:srcRect t="5359" b="3643"/>
          <a:stretch>
            <a:fillRect/>
          </a:stretch>
        </p:blipFill>
        <p:spPr>
          <a:xfrm>
            <a:off x="0" y="590550"/>
            <a:ext cx="9144000" cy="4038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629150"/>
            <a:ext cx="3479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Prediction before Covid against </a:t>
            </a:r>
            <a:r>
              <a:rPr lang="en-US" sz="1400" dirty="0" smtClean="0"/>
              <a:t>original data.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09550"/>
            <a:ext cx="2438400" cy="36195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Prediction </a:t>
            </a:r>
            <a:r>
              <a:rPr lang="en-US" sz="1600" dirty="0" smtClean="0"/>
              <a:t>Window size </a:t>
            </a:r>
            <a:r>
              <a:rPr lang="en-US" sz="1600" dirty="0" smtClean="0"/>
              <a:t>10</a:t>
            </a:r>
            <a:endParaRPr lang="en-US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oadmap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758" y="209550"/>
            <a:ext cx="1394692" cy="3048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686800" y="4705350"/>
            <a:ext cx="304800" cy="3048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US" sz="1600" b="1" dirty="0" smtClean="0"/>
              <a:t>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629150"/>
            <a:ext cx="435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Prediction Before Covid - Akima Imputed-Window size 10</a:t>
            </a:r>
            <a:endParaRPr lang="en-US" sz="1400" dirty="0"/>
          </a:p>
        </p:txBody>
      </p:sp>
      <p:pic>
        <p:nvPicPr>
          <p:cNvPr id="8" name="Picture 7" descr="bfore-covid-daily data-4-relu.png"/>
          <p:cNvPicPr>
            <a:picLocks noChangeAspect="1"/>
          </p:cNvPicPr>
          <p:nvPr/>
        </p:nvPicPr>
        <p:blipFill>
          <a:blip r:embed="rId3"/>
          <a:srcRect t="5359" b="3643"/>
          <a:stretch>
            <a:fillRect/>
          </a:stretch>
        </p:blipFill>
        <p:spPr>
          <a:xfrm>
            <a:off x="0" y="590550"/>
            <a:ext cx="9144000" cy="4038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09550"/>
            <a:ext cx="2438400" cy="36195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Prediction </a:t>
            </a:r>
            <a:r>
              <a:rPr lang="en-US" sz="1600" dirty="0" smtClean="0"/>
              <a:t>Window size </a:t>
            </a:r>
            <a:r>
              <a:rPr lang="en-US" sz="1600" dirty="0" smtClean="0"/>
              <a:t>10</a:t>
            </a:r>
            <a:endParaRPr lang="en-US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oadmap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758" y="209550"/>
            <a:ext cx="1394692" cy="3048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686800" y="4705350"/>
            <a:ext cx="304800" cy="3048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US" sz="1600" b="1" dirty="0" smtClean="0"/>
              <a:t>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629150"/>
            <a:ext cx="4711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Prediction After Covid- Akima Imputed-Window size </a:t>
            </a:r>
            <a:r>
              <a:rPr lang="en-US" sz="1400" dirty="0" smtClean="0"/>
              <a:t>10 (Daily)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0" y="228600"/>
            <a:ext cx="2438400" cy="36195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Prediction </a:t>
            </a:r>
            <a:r>
              <a:rPr lang="en-US" sz="1600" dirty="0" smtClean="0"/>
              <a:t>Window size </a:t>
            </a:r>
            <a:r>
              <a:rPr lang="en-US" sz="1600" dirty="0" smtClean="0"/>
              <a:t>10</a:t>
            </a:r>
            <a:endParaRPr lang="en-US" sz="1600" dirty="0" smtClean="0"/>
          </a:p>
        </p:txBody>
      </p:sp>
      <p:pic>
        <p:nvPicPr>
          <p:cNvPr id="9" name="Picture 8" descr="after covid-dailydata(ws-10).png"/>
          <p:cNvPicPr>
            <a:picLocks noChangeAspect="1"/>
          </p:cNvPicPr>
          <p:nvPr/>
        </p:nvPicPr>
        <p:blipFill>
          <a:blip r:embed="rId3"/>
          <a:srcRect t="5359" b="3643"/>
          <a:stretch>
            <a:fillRect/>
          </a:stretch>
        </p:blipFill>
        <p:spPr>
          <a:xfrm>
            <a:off x="0" y="590550"/>
            <a:ext cx="9144000" cy="403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oadmap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758" y="209550"/>
            <a:ext cx="1394692" cy="3048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686800" y="4705350"/>
            <a:ext cx="304800" cy="3048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US" sz="1600" b="1" dirty="0" smtClean="0"/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2343150"/>
            <a:ext cx="9144000" cy="53340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p3d/>
          </a:bodyPr>
          <a:lstStyle/>
          <a:p>
            <a:pPr algn="ctr"/>
            <a:r>
              <a:rPr lang="en-US" sz="2400" b="1" dirty="0" smtClean="0"/>
              <a:t>Insights of “FGAS-660A-16-00087”</a:t>
            </a:r>
            <a:endParaRPr lang="en-US" sz="24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4"/>
          <p:cNvGrpSpPr/>
          <p:nvPr/>
        </p:nvGrpSpPr>
        <p:grpSpPr>
          <a:xfrm>
            <a:off x="76200" y="590550"/>
            <a:ext cx="8915400" cy="2895600"/>
            <a:chOff x="76200" y="1123950"/>
            <a:chExt cx="8915400" cy="2895600"/>
          </a:xfrm>
        </p:grpSpPr>
        <p:sp>
          <p:nvSpPr>
            <p:cNvPr id="23" name="Rectangle 22"/>
            <p:cNvSpPr/>
            <p:nvPr/>
          </p:nvSpPr>
          <p:spPr>
            <a:xfrm>
              <a:off x="6934200" y="1123950"/>
              <a:ext cx="2057400" cy="2895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Month_87.png"/>
            <p:cNvPicPr>
              <a:picLocks noChangeAspect="1"/>
            </p:cNvPicPr>
            <p:nvPr/>
          </p:nvPicPr>
          <p:blipFill>
            <a:blip r:embed="rId3"/>
            <a:srcRect t="3782" b="8917"/>
            <a:stretch>
              <a:fillRect/>
            </a:stretch>
          </p:blipFill>
          <p:spPr>
            <a:xfrm>
              <a:off x="76200" y="1123950"/>
              <a:ext cx="6781800" cy="2882265"/>
            </a:xfrm>
            <a:prstGeom prst="rect">
              <a:avLst/>
            </a:prstGeom>
          </p:spPr>
        </p:pic>
        <p:grpSp>
          <p:nvGrpSpPr>
            <p:cNvPr id="3" name="Group 7"/>
            <p:cNvGrpSpPr/>
            <p:nvPr/>
          </p:nvGrpSpPr>
          <p:grpSpPr>
            <a:xfrm>
              <a:off x="6934201" y="1123951"/>
              <a:ext cx="966766" cy="2743200"/>
              <a:chOff x="1981200" y="514350"/>
              <a:chExt cx="1523999" cy="4324350"/>
            </a:xfrm>
          </p:grpSpPr>
          <p:grpSp>
            <p:nvGrpSpPr>
              <p:cNvPr id="4" name="Group 13"/>
              <p:cNvGrpSpPr/>
              <p:nvPr/>
            </p:nvGrpSpPr>
            <p:grpSpPr>
              <a:xfrm>
                <a:off x="1981200" y="514351"/>
                <a:ext cx="1523999" cy="4324351"/>
                <a:chOff x="1371600" y="209550"/>
                <a:chExt cx="1609725" cy="4933950"/>
              </a:xfrm>
              <a:solidFill>
                <a:schemeClr val="bg1"/>
              </a:solidFill>
            </p:grpSpPr>
            <p:pic>
              <p:nvPicPr>
                <p:cNvPr id="12" name="Picture 1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1371600" y="638175"/>
                  <a:ext cx="1609725" cy="4505325"/>
                </a:xfrm>
                <a:prstGeom prst="rect">
                  <a:avLst/>
                </a:prstGeom>
                <a:grp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</p:spPr>
            </p:pic>
            <p:sp>
              <p:nvSpPr>
                <p:cNvPr id="13" name="Rectangle 12"/>
                <p:cNvSpPr/>
                <p:nvPr/>
              </p:nvSpPr>
              <p:spPr>
                <a:xfrm>
                  <a:off x="1371600" y="209550"/>
                  <a:ext cx="1600200" cy="4572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ysClr val="windowText" lastClr="000000"/>
                      </a:solidFill>
                    </a:rPr>
                    <a:t>Expected </a:t>
                  </a:r>
                  <a:endParaRPr lang="en-US" sz="1200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pic>
            <p:nvPicPr>
              <p:cNvPr id="11" name="Picture 6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133600" y="854375"/>
                <a:ext cx="685800" cy="498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8" name="Group 13"/>
            <p:cNvGrpSpPr/>
            <p:nvPr/>
          </p:nvGrpSpPr>
          <p:grpSpPr>
            <a:xfrm>
              <a:off x="8001000" y="1123950"/>
              <a:ext cx="965236" cy="2724150"/>
              <a:chOff x="3801773" y="514350"/>
              <a:chExt cx="1532227" cy="4324350"/>
            </a:xfrm>
          </p:grpSpPr>
          <p:grpSp>
            <p:nvGrpSpPr>
              <p:cNvPr id="9" name="Group 15"/>
              <p:cNvGrpSpPr/>
              <p:nvPr/>
            </p:nvGrpSpPr>
            <p:grpSpPr>
              <a:xfrm>
                <a:off x="3801773" y="514350"/>
                <a:ext cx="1532227" cy="4324348"/>
                <a:chOff x="3877973" y="133350"/>
                <a:chExt cx="2141827" cy="4933950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4114800" y="514350"/>
                  <a:ext cx="1676400" cy="4343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8" name="Picture 2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3877973" y="457200"/>
                  <a:ext cx="619125" cy="440055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9" name="Picture 4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4648200" y="457200"/>
                  <a:ext cx="647700" cy="447675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" name="Picture 5"/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476875" y="450706"/>
                  <a:ext cx="542925" cy="4505325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</p:spPr>
            </p:pic>
            <p:sp>
              <p:nvSpPr>
                <p:cNvPr id="21" name="Rectangle 20"/>
                <p:cNvSpPr/>
                <p:nvPr/>
              </p:nvSpPr>
              <p:spPr>
                <a:xfrm>
                  <a:off x="3877973" y="133350"/>
                  <a:ext cx="2133600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ysClr val="windowText" lastClr="000000"/>
                      </a:solidFill>
                    </a:rPr>
                    <a:t>Availability </a:t>
                  </a:r>
                  <a:endParaRPr lang="en-US" sz="12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877973" y="4838700"/>
                  <a:ext cx="2133600" cy="228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ysClr val="windowText" lastClr="000000"/>
                      </a:solidFill>
                    </a:rPr>
                    <a:t> </a:t>
                  </a:r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pic>
            <p:nvPicPr>
              <p:cNvPr id="16" name="Picture 6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4572000" y="854375"/>
                <a:ext cx="685800" cy="498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6" name="Picture 5" descr="Roadmap_Log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3758" y="209550"/>
            <a:ext cx="1394692" cy="3048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686800" y="4705350"/>
            <a:ext cx="304800" cy="3048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US" sz="1600" b="1" dirty="0" smtClean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33350"/>
            <a:ext cx="2438400" cy="53340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p3d/>
          </a:bodyPr>
          <a:lstStyle/>
          <a:p>
            <a:pPr algn="ctr"/>
            <a:r>
              <a:rPr lang="en-US" sz="1200" b="1" dirty="0" smtClean="0"/>
              <a:t>“FGAS-660A-16-00087 ”</a:t>
            </a:r>
          </a:p>
          <a:p>
            <a:pPr algn="ctr"/>
            <a:r>
              <a:rPr lang="en-US" sz="1200" b="1" dirty="0" smtClean="0"/>
              <a:t>660A EMBLEM, BACK DOOR  NO.1</a:t>
            </a:r>
            <a:endParaRPr lang="en-US" sz="1200" b="1" dirty="0" smtClean="0">
              <a:solidFill>
                <a:schemeClr val="bg1"/>
              </a:solidFill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1290320" y="3638550"/>
          <a:ext cx="6101080" cy="1277112"/>
        </p:xfrm>
        <a:graphic>
          <a:graphicData uri="http://schemas.openxmlformats.org/drawingml/2006/table">
            <a:tbl>
              <a:tblPr/>
              <a:tblGrid>
                <a:gridCol w="361950"/>
                <a:gridCol w="434975"/>
                <a:gridCol w="549275"/>
                <a:gridCol w="4754880"/>
              </a:tblGrid>
              <a:tr h="111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Data Availability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Pre</a:t>
                      </a:r>
                      <a:r>
                        <a:rPr lang="en-US" sz="9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processing 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Insights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833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 dirty="0" smtClean="0">
                          <a:solidFill>
                            <a:srgbClr val="FFFFFF"/>
                          </a:solidFill>
                          <a:latin typeface="Calibri"/>
                        </a:rPr>
                        <a:t> 2019</a:t>
                      </a:r>
                      <a:endParaRPr lang="en-US" sz="105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April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Dec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8600" indent="-228600" algn="l" fontAlgn="t">
                        <a:buAutoNum type="arabicPeriod"/>
                      </a:pP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At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this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duration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data is missing from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the month of January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r>
                        <a:rPr lang="en-US" sz="800" b="0" i="0" u="none" strike="noStrike" baseline="300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st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week  to April 13</a:t>
                      </a:r>
                      <a:r>
                        <a:rPr lang="en-US" sz="800" b="0" i="0" u="none" strike="noStrike" baseline="30000" dirty="0">
                          <a:solidFill>
                            <a:srgbClr val="000000"/>
                          </a:solidFill>
                          <a:latin typeface="Calibri"/>
                        </a:rPr>
                        <a:t>th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week. </a:t>
                      </a:r>
                    </a:p>
                    <a:p>
                      <a:pPr marL="228600" indent="-228600" algn="l" fontAlgn="t">
                        <a:buAutoNum type="arabicPeriod"/>
                      </a:pP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As we can see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at data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availability ranges between “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April’19 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to 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December’19”.</a:t>
                      </a:r>
                      <a:endParaRPr lang="en-US" sz="800" b="0" i="0" u="none" strike="noStrike" dirty="0" smtClean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228600" indent="-228600" algn="l" fontAlgn="t">
                        <a:buAutoNum type="arabicPeriod"/>
                      </a:pP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This is the only year where we don’t have any intrusion Covid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bias as per the </a:t>
                      </a:r>
                      <a:r>
                        <a:rPr lang="en-US" sz="800" b="0" i="0" u="none" strike="noStrike" smtClean="0">
                          <a:solidFill>
                            <a:srgbClr val="000000"/>
                          </a:solidFill>
                          <a:latin typeface="Calibri"/>
                        </a:rPr>
                        <a:t>available</a:t>
                      </a:r>
                      <a:r>
                        <a:rPr lang="en-US" sz="800" b="0" i="0" u="none" strike="noStrike" baseline="0" smtClean="0">
                          <a:solidFill>
                            <a:srgbClr val="000000"/>
                          </a:solidFill>
                          <a:latin typeface="Calibri"/>
                        </a:rPr>
                        <a:t> data</a:t>
                      </a:r>
                      <a:r>
                        <a:rPr lang="en-US" sz="800" b="0" i="0" u="none" strike="noStrike" smtClean="0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lang="en-US" sz="800" b="0" i="0" u="none" strike="noStrike" dirty="0" smtClean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57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Week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52nd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833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 dirty="0" smtClean="0">
                          <a:solidFill>
                            <a:srgbClr val="FFFFFF"/>
                          </a:solidFill>
                          <a:latin typeface="Calibri"/>
                        </a:rPr>
                        <a:t> 2020</a:t>
                      </a:r>
                      <a:endParaRPr lang="en-US" sz="105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Jan-Mar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Jun-Dec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8600" marR="0" indent="-2286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800" b="0" i="0" u="none" strike="noStrike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At this time period data there is “no data availability”/”Zero” between April 13</a:t>
                      </a:r>
                      <a:r>
                        <a:rPr lang="en-US" sz="800" b="0" i="0" u="none" strike="noStrike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800" b="0" i="0" u="none" strike="noStrike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Week to May</a:t>
                      </a:r>
                      <a:r>
                        <a:rPr lang="en-US" sz="8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800" b="0" i="0" u="none" strike="noStrike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en-US" sz="800" b="0" i="0" u="none" strike="noStrike" kern="1200" baseline="300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sz="800" b="0" i="0" u="none" strike="noStrike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 week.</a:t>
                      </a:r>
                    </a:p>
                    <a:p>
                      <a:pPr marL="228600" marR="0" indent="-2286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800" b="0" i="0" u="none" strike="noStrike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Here missing data represents there is no sales activity due to lockdown imposed because of Covid intrusion.</a:t>
                      </a:r>
                    </a:p>
                    <a:p>
                      <a:pPr marL="228600" marR="0" indent="-2286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800" b="0" i="0" u="none" strike="noStrike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Later 21</a:t>
                      </a:r>
                      <a:r>
                        <a:rPr lang="en-US" sz="800" b="0" i="0" u="none" strike="noStrike" kern="1200" baseline="300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sz="8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800" b="0" i="0" u="none" strike="noStrike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week from the month of June sales activity resumed for this particular product.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57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Week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1st-12</a:t>
                      </a:r>
                      <a:r>
                        <a:rPr lang="en-US" sz="900" b="0" i="0" u="none" strike="noStrike" baseline="30000" dirty="0">
                          <a:solidFill>
                            <a:srgbClr val="000000"/>
                          </a:solidFill>
                          <a:latin typeface="Calibri"/>
                        </a:rPr>
                        <a:t>th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22nd-52nd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833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 dirty="0" smtClean="0">
                          <a:solidFill>
                            <a:srgbClr val="FFFFFF"/>
                          </a:solidFill>
                          <a:latin typeface="Calibri"/>
                        </a:rPr>
                        <a:t> 2021</a:t>
                      </a:r>
                      <a:endParaRPr lang="en-US" sz="105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Jan-May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Jun-Aug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8600" indent="-228600" algn="l" fontAlgn="t">
                        <a:buAutoNum type="arabicPeriod"/>
                      </a:pP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F</a:t>
                      </a:r>
                      <a:r>
                        <a:rPr lang="en-US" sz="800" b="0" i="0" u="none" strike="noStrike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or this time period the data availability ranges between Jan 2021 to Aug 2021.</a:t>
                      </a:r>
                    </a:p>
                    <a:p>
                      <a:pPr marL="228600" indent="-228600" algn="l" fontAlgn="t">
                        <a:buAutoNum type="arabicPeriod"/>
                      </a:pPr>
                      <a:r>
                        <a:rPr lang="en-US" sz="800" b="0" i="0" u="none" strike="noStrike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Data is Zero in between May 19</a:t>
                      </a:r>
                      <a:r>
                        <a:rPr lang="en-US" sz="800" b="0" i="0" u="none" strike="noStrike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800" b="0" i="0" u="none" strike="noStrike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Week to June 21</a:t>
                      </a:r>
                      <a:r>
                        <a:rPr lang="en-US" sz="800" b="0" i="0" u="none" strike="noStrike" kern="1200" baseline="300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sz="800" b="0" i="0" u="none" strike="noStrike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week</a:t>
                      </a:r>
                      <a:r>
                        <a:rPr lang="en-US" sz="8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caused by Covid intrusion.</a:t>
                      </a:r>
                    </a:p>
                    <a:p>
                      <a:pPr marL="228600" indent="-228600" algn="l" fontAlgn="t">
                        <a:buAutoNum type="arabicPeriod"/>
                      </a:pPr>
                      <a:r>
                        <a:rPr lang="en-US" sz="800" b="0" i="0" u="none" strike="noStrike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Later 31</a:t>
                      </a:r>
                      <a:r>
                        <a:rPr lang="en-US" sz="800" b="0" i="0" u="none" strike="noStrike" kern="1200" baseline="300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sz="800" b="0" i="0" u="none" strike="noStrike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week from the month of August sales activity is missing for this particular product.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3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Week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1st-18th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22nd-31st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4218</TotalTime>
  <Words>633</Words>
  <Application>Microsoft Office PowerPoint</Application>
  <PresentationFormat>On-screen Show (16:9)</PresentationFormat>
  <Paragraphs>176</Paragraphs>
  <Slides>24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&amp; AI DEVELOPMENT</dc:title>
  <dc:creator>Ganga Babu.M</dc:creator>
  <cp:lastModifiedBy>Ganga Babu.M</cp:lastModifiedBy>
  <cp:revision>340</cp:revision>
  <dcterms:created xsi:type="dcterms:W3CDTF">2006-08-16T00:00:00Z</dcterms:created>
  <dcterms:modified xsi:type="dcterms:W3CDTF">2022-01-25T08:44:33Z</dcterms:modified>
</cp:coreProperties>
</file>